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9" d="100"/>
          <a:sy n="89" d="100"/>
        </p:scale>
        <p:origin x="-54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C3DC31-FF00-45D3-83DD-81AE62E88E6F}" type="datetimeFigureOut">
              <a:rPr lang="en-US" smtClean="0"/>
              <a:pPr/>
              <a:t>1/14/2013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6FC0F0-E6A5-403E-A018-FAEFFA87739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A303B538-A4F1-42AA-9E0F-1788A9957768}" type="datetime1">
              <a:rPr lang="en-US" smtClean="0"/>
              <a:pPr/>
              <a:t>1/14/2013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650D26-6E2B-47B0-A79C-9028C0210219}" type="slidenum">
              <a:rPr lang="en-IN" smtClean="0"/>
              <a:pPr/>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016D07-9A27-4E37-B435-1D051F800262}" type="datetime1">
              <a:rPr lang="en-US" smtClean="0"/>
              <a:pPr/>
              <a:t>1/14/2013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BFB339-342B-427D-9677-1E83E9642733}" type="datetime1">
              <a:rPr lang="en-US" smtClean="0"/>
              <a:pPr/>
              <a:t>1/14/2013</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2F085A-CAF1-452D-A7AF-51505DBAE84C}" type="datetime1">
              <a:rPr lang="en-US" smtClean="0"/>
              <a:pPr/>
              <a:t>1/14/2013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447D58-7DBD-4643-AF42-C49D615E26EA}" type="datetime1">
              <a:rPr lang="en-US" smtClean="0"/>
              <a:pPr/>
              <a:t>1/14/2013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650D26-6E2B-47B0-A79C-9028C021021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464D25-04D7-4985-8ECF-733FF4A45C06}" type="datetime1">
              <a:rPr lang="en-US" smtClean="0"/>
              <a:pPr/>
              <a:t>1/14/2013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777F87-E5DD-4F95-B510-ACA977B02AE1}" type="datetime1">
              <a:rPr lang="en-US" smtClean="0"/>
              <a:pPr/>
              <a:t>1/14/2013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BB9F0D-EA09-481E-A079-CD491E86E44F}" type="datetime1">
              <a:rPr lang="en-US" smtClean="0"/>
              <a:pPr/>
              <a:t>1/14/2013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2A4D5C-A207-4C6B-AFF3-2C3C7D669121}" type="datetime1">
              <a:rPr lang="en-US" smtClean="0"/>
              <a:pPr/>
              <a:t>1/14/2013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7650D26-6E2B-47B0-A79C-9028C02102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5DB901-F59C-46BB-B9F8-D9AAE2690DBF}" type="datetime1">
              <a:rPr lang="en-US" smtClean="0"/>
              <a:pPr/>
              <a:t>1/14/2013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650D26-6E2B-47B0-A79C-9028C0210219}" type="slidenum">
              <a:rPr lang="en-IN" smtClean="0"/>
              <a:pPr/>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3F5722C-C547-4A00-82DF-D9220123641A}" type="datetime1">
              <a:rPr lang="en-US" smtClean="0"/>
              <a:pPr/>
              <a:t>1/14/2013</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47650D26-6E2B-47B0-A79C-9028C021021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EAB62EA-6F71-4DE9-A3B5-AB00C17347DA}" type="datetime1">
              <a:rPr lang="en-US" smtClean="0"/>
              <a:pPr/>
              <a:t>1/14/2013</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7650D26-6E2B-47B0-A79C-9028C021021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7030A0"/>
                </a:solidFill>
              </a:rPr>
              <a:t>Discriminatory Justice</a:t>
            </a:r>
            <a:br>
              <a:rPr lang="en-US" dirty="0" smtClean="0">
                <a:solidFill>
                  <a:srgbClr val="7030A0"/>
                </a:solidFill>
              </a:rPr>
            </a:br>
            <a:r>
              <a:rPr lang="en-US" dirty="0" smtClean="0">
                <a:solidFill>
                  <a:srgbClr val="7030A0"/>
                </a:solidFill>
              </a:rPr>
              <a:t>                        			</a:t>
            </a:r>
            <a:r>
              <a:rPr lang="en-US" sz="2200" dirty="0" err="1" smtClean="0">
                <a:solidFill>
                  <a:srgbClr val="0070C0"/>
                </a:solidFill>
              </a:rPr>
              <a:t>Teesta</a:t>
            </a:r>
            <a:r>
              <a:rPr lang="en-US" sz="2200" dirty="0" smtClean="0">
                <a:solidFill>
                  <a:srgbClr val="0070C0"/>
                </a:solidFill>
              </a:rPr>
              <a:t> </a:t>
            </a:r>
            <a:r>
              <a:rPr lang="en-US" sz="2200" dirty="0" err="1" smtClean="0">
                <a:solidFill>
                  <a:srgbClr val="0070C0"/>
                </a:solidFill>
              </a:rPr>
              <a:t>Setalvad</a:t>
            </a:r>
            <a:endParaRPr lang="en-IN" sz="2200" dirty="0">
              <a:solidFill>
                <a:srgbClr val="0070C0"/>
              </a:solidFill>
            </a:endParaRPr>
          </a:p>
        </p:txBody>
      </p:sp>
      <p:sp>
        <p:nvSpPr>
          <p:cNvPr id="3" name="Subtitle 2"/>
          <p:cNvSpPr>
            <a:spLocks noGrp="1"/>
          </p:cNvSpPr>
          <p:nvPr>
            <p:ph type="subTitle" idx="1"/>
          </p:nvPr>
        </p:nvSpPr>
        <p:spPr/>
        <p:txBody>
          <a:bodyPr/>
          <a:lstStyle/>
          <a:p>
            <a:r>
              <a:rPr lang="en-US" dirty="0" smtClean="0">
                <a:solidFill>
                  <a:srgbClr val="0070C0"/>
                </a:solidFill>
              </a:rPr>
              <a:t>No Punishment to those Guilty of</a:t>
            </a:r>
          </a:p>
          <a:p>
            <a:r>
              <a:rPr lang="en-US" dirty="0" smtClean="0">
                <a:solidFill>
                  <a:srgbClr val="0070C0"/>
                </a:solidFill>
              </a:rPr>
              <a:t>Violence in 1992-1993</a:t>
            </a:r>
            <a:endParaRPr lang="en-IN"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Guilty Policemen Unpunished</a:t>
            </a:r>
            <a:endParaRPr lang="en-IN" dirty="0"/>
          </a:p>
        </p:txBody>
      </p:sp>
      <p:sp>
        <p:nvSpPr>
          <p:cNvPr id="3" name="Text Placeholder 2"/>
          <p:cNvSpPr>
            <a:spLocks noGrp="1"/>
          </p:cNvSpPr>
          <p:nvPr>
            <p:ph type="body" idx="1"/>
          </p:nvPr>
        </p:nvSpPr>
        <p:spPr/>
        <p:txBody>
          <a:bodyPr>
            <a:noAutofit/>
          </a:bodyPr>
          <a:lstStyle/>
          <a:p>
            <a:pPr lvl="8"/>
            <a:r>
              <a:rPr lang="en-US" sz="2200" b="1" dirty="0" smtClean="0"/>
              <a:t>			</a:t>
            </a:r>
            <a:r>
              <a:rPr lang="en-US" sz="2200" b="1" dirty="0" err="1" smtClean="0"/>
              <a:t>Nagpada</a:t>
            </a:r>
            <a:endParaRPr lang="en-US" sz="2200" b="1" dirty="0" smtClean="0"/>
          </a:p>
          <a:p>
            <a:pPr lvl="8"/>
            <a:r>
              <a:rPr lang="en-US" sz="2200" b="1" dirty="0" smtClean="0"/>
              <a:t>			</a:t>
            </a:r>
            <a:r>
              <a:rPr lang="en-US" sz="2200" b="1" dirty="0" err="1" smtClean="0"/>
              <a:t>Tardeo</a:t>
            </a:r>
            <a:endParaRPr lang="en-IN" sz="2200" b="1" dirty="0"/>
          </a:p>
        </p:txBody>
      </p:sp>
      <p:sp>
        <p:nvSpPr>
          <p:cNvPr id="5" name="TextBox 4"/>
          <p:cNvSpPr txBox="1"/>
          <p:nvPr/>
        </p:nvSpPr>
        <p:spPr>
          <a:xfrm>
            <a:off x="285720" y="3000372"/>
            <a:ext cx="8572560" cy="3693319"/>
          </a:xfrm>
          <a:prstGeom prst="rect">
            <a:avLst/>
          </a:prstGeom>
          <a:noFill/>
        </p:spPr>
        <p:txBody>
          <a:bodyPr wrap="square" rtlCol="0">
            <a:spAutoFit/>
          </a:bodyPr>
          <a:lstStyle/>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i="1" dirty="0" err="1" smtClean="0"/>
              <a:t>Nagpada</a:t>
            </a:r>
            <a:r>
              <a:rPr lang="en-IN" i="1" dirty="0" smtClean="0"/>
              <a:t>: </a:t>
            </a:r>
            <a:r>
              <a:rPr lang="en-IN" dirty="0" smtClean="0"/>
              <a:t>Police inspector </a:t>
            </a:r>
            <a:r>
              <a:rPr lang="en-IN" dirty="0" err="1" smtClean="0"/>
              <a:t>Dhavale</a:t>
            </a:r>
            <a:r>
              <a:rPr lang="en-IN" dirty="0" smtClean="0"/>
              <a:t> overreacted by firing at a mob of 10-12 miscreants throwing stones, resulting in injury to a two-year-old child. Constable Sanjay </a:t>
            </a:r>
            <a:r>
              <a:rPr lang="en-IN" dirty="0" err="1" smtClean="0"/>
              <a:t>Bhosale</a:t>
            </a:r>
            <a:r>
              <a:rPr lang="en-IN" dirty="0" smtClean="0"/>
              <a:t> was part of the miscreant mob which broke open and looted articles from the shop ‘Cat’s Collections’.</a:t>
            </a:r>
          </a:p>
          <a:p>
            <a:r>
              <a:rPr lang="en-IN" b="1" i="1" dirty="0" smtClean="0"/>
              <a:t>RTI </a:t>
            </a:r>
            <a:r>
              <a:rPr lang="en-IN" b="1" i="1" dirty="0"/>
              <a:t>findings</a:t>
            </a:r>
            <a:r>
              <a:rPr lang="en-IN" i="1" dirty="0"/>
              <a:t>:</a:t>
            </a:r>
            <a:r>
              <a:rPr lang="en-IN" b="1" dirty="0"/>
              <a:t> </a:t>
            </a:r>
            <a:r>
              <a:rPr lang="en-IN" dirty="0"/>
              <a:t>PI </a:t>
            </a:r>
            <a:r>
              <a:rPr lang="en-IN" dirty="0" err="1"/>
              <a:t>Dhavale</a:t>
            </a:r>
            <a:r>
              <a:rPr lang="en-IN" dirty="0"/>
              <a:t> was exonerated during trial; the state government did not appeal his exoneration</a:t>
            </a:r>
            <a:r>
              <a:rPr lang="en-IN" dirty="0" smtClean="0"/>
              <a:t>.</a:t>
            </a:r>
          </a:p>
          <a:p>
            <a:endParaRPr lang="en-US" b="1" dirty="0" smtClean="0">
              <a:solidFill>
                <a:srgbClr val="FFFF00"/>
              </a:solidFill>
            </a:endParaRPr>
          </a:p>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i="1" dirty="0" err="1" smtClean="0"/>
              <a:t>Tardeo</a:t>
            </a:r>
            <a:r>
              <a:rPr lang="en-IN" i="1" dirty="0"/>
              <a:t>:</a:t>
            </a:r>
            <a:r>
              <a:rPr lang="en-IN" dirty="0"/>
              <a:t> PC-7783 </a:t>
            </a:r>
            <a:r>
              <a:rPr lang="en-IN" dirty="0" err="1"/>
              <a:t>Shrirang</a:t>
            </a:r>
            <a:r>
              <a:rPr lang="en-IN" dirty="0"/>
              <a:t> </a:t>
            </a:r>
            <a:r>
              <a:rPr lang="en-IN" dirty="0" err="1"/>
              <a:t>Pathade</a:t>
            </a:r>
            <a:r>
              <a:rPr lang="en-IN" dirty="0"/>
              <a:t>, popularly known as "Richard </a:t>
            </a:r>
            <a:r>
              <a:rPr lang="en-IN" dirty="0" err="1"/>
              <a:t>Hawaldar</a:t>
            </a:r>
            <a:r>
              <a:rPr lang="en-IN" dirty="0"/>
              <a:t>", was openly collaborating with the </a:t>
            </a:r>
            <a:r>
              <a:rPr lang="en-IN" dirty="0" err="1"/>
              <a:t>Shiv</a:t>
            </a:r>
            <a:r>
              <a:rPr lang="en-IN" dirty="0"/>
              <a:t> </a:t>
            </a:r>
            <a:r>
              <a:rPr lang="en-IN" dirty="0" err="1"/>
              <a:t>Sainiks</a:t>
            </a:r>
            <a:r>
              <a:rPr lang="en-IN" dirty="0"/>
              <a:t> in looting and violent activities.</a:t>
            </a:r>
          </a:p>
          <a:p>
            <a:r>
              <a:rPr lang="en-IN" b="1" i="1" dirty="0" smtClean="0"/>
              <a:t>RTI </a:t>
            </a:r>
            <a:r>
              <a:rPr lang="en-IN" b="1" i="1" dirty="0"/>
              <a:t>findings</a:t>
            </a:r>
            <a:r>
              <a:rPr lang="en-IN" i="1" dirty="0"/>
              <a:t>:</a:t>
            </a:r>
            <a:r>
              <a:rPr lang="en-IN" b="1" dirty="0"/>
              <a:t> </a:t>
            </a:r>
            <a:r>
              <a:rPr lang="en-IN" dirty="0"/>
              <a:t>PC </a:t>
            </a:r>
            <a:r>
              <a:rPr lang="en-IN" dirty="0" err="1"/>
              <a:t>Pathade</a:t>
            </a:r>
            <a:r>
              <a:rPr lang="en-IN" dirty="0"/>
              <a:t> was simply transferred and exonerated of all wrongdoing</a:t>
            </a:r>
            <a:r>
              <a:rPr lang="en-IN" dirty="0" smtClean="0"/>
              <a:t>.</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Guilty Policemen Unpunished</a:t>
            </a:r>
            <a:endParaRPr lang="en-IN" dirty="0"/>
          </a:p>
        </p:txBody>
      </p:sp>
      <p:sp>
        <p:nvSpPr>
          <p:cNvPr id="3" name="Text Placeholder 2"/>
          <p:cNvSpPr>
            <a:spLocks noGrp="1"/>
          </p:cNvSpPr>
          <p:nvPr>
            <p:ph type="body" idx="1"/>
          </p:nvPr>
        </p:nvSpPr>
        <p:spPr/>
        <p:txBody>
          <a:bodyPr>
            <a:noAutofit/>
          </a:bodyPr>
          <a:lstStyle/>
          <a:p>
            <a:pPr lvl="8"/>
            <a:r>
              <a:rPr lang="en-US" sz="2200" b="1" dirty="0" smtClean="0"/>
              <a:t>			RAK </a:t>
            </a:r>
            <a:r>
              <a:rPr lang="en-US" sz="2200" b="1" dirty="0" err="1" smtClean="0"/>
              <a:t>Marg</a:t>
            </a:r>
            <a:endParaRPr lang="en-US" sz="2200" b="1" dirty="0" smtClean="0"/>
          </a:p>
          <a:p>
            <a:pPr lvl="8"/>
            <a:r>
              <a:rPr lang="en-US" sz="2200" b="1" dirty="0" smtClean="0"/>
              <a:t>			</a:t>
            </a:r>
            <a:r>
              <a:rPr lang="en-US" sz="2200" b="1" dirty="0" err="1" smtClean="0"/>
              <a:t>Antop</a:t>
            </a:r>
            <a:r>
              <a:rPr lang="en-US" sz="2200" b="1" dirty="0" smtClean="0"/>
              <a:t> Hill</a:t>
            </a:r>
            <a:endParaRPr lang="en-IN" sz="2200" b="1" dirty="0"/>
          </a:p>
        </p:txBody>
      </p:sp>
      <p:sp>
        <p:nvSpPr>
          <p:cNvPr id="4" name="TextBox 3"/>
          <p:cNvSpPr txBox="1"/>
          <p:nvPr/>
        </p:nvSpPr>
        <p:spPr>
          <a:xfrm>
            <a:off x="357158" y="2857496"/>
            <a:ext cx="8786842" cy="3970318"/>
          </a:xfrm>
          <a:prstGeom prst="rect">
            <a:avLst/>
          </a:prstGeom>
          <a:noFill/>
        </p:spPr>
        <p:txBody>
          <a:bodyPr wrap="square" rtlCol="0">
            <a:spAutoFit/>
          </a:bodyPr>
          <a:lstStyle/>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i="1" dirty="0" smtClean="0"/>
              <a:t>RAK </a:t>
            </a:r>
            <a:r>
              <a:rPr lang="en-IN" i="1" dirty="0" err="1"/>
              <a:t>Marg</a:t>
            </a:r>
            <a:r>
              <a:rPr lang="en-IN" i="1" dirty="0"/>
              <a:t>: </a:t>
            </a:r>
            <a:r>
              <a:rPr lang="en-IN" dirty="0"/>
              <a:t>Police </a:t>
            </a:r>
            <a:r>
              <a:rPr lang="en-IN" dirty="0" err="1"/>
              <a:t>subinspector</a:t>
            </a:r>
            <a:r>
              <a:rPr lang="en-IN" dirty="0"/>
              <a:t> NK </a:t>
            </a:r>
            <a:r>
              <a:rPr lang="en-IN" dirty="0" err="1"/>
              <a:t>Kapse’s</a:t>
            </a:r>
            <a:r>
              <a:rPr lang="en-IN" dirty="0"/>
              <a:t> act of unprovoked firing at </a:t>
            </a:r>
            <a:r>
              <a:rPr lang="en-IN" dirty="0" err="1"/>
              <a:t>Hilal</a:t>
            </a:r>
            <a:r>
              <a:rPr lang="en-IN" dirty="0"/>
              <a:t> </a:t>
            </a:r>
            <a:r>
              <a:rPr lang="en-IN" dirty="0" err="1"/>
              <a:t>Masjid</a:t>
            </a:r>
            <a:r>
              <a:rPr lang="en-IN" dirty="0"/>
              <a:t> [</a:t>
            </a:r>
            <a:r>
              <a:rPr lang="en-IN" dirty="0" err="1"/>
              <a:t>Hari</a:t>
            </a:r>
            <a:r>
              <a:rPr lang="en-IN" dirty="0"/>
              <a:t> </a:t>
            </a:r>
            <a:r>
              <a:rPr lang="en-IN" dirty="0" err="1"/>
              <a:t>Masjid</a:t>
            </a:r>
            <a:r>
              <a:rPr lang="en-IN" dirty="0"/>
              <a:t>] killed six Muslims (CR No. 17 of 1993).</a:t>
            </a:r>
          </a:p>
          <a:p>
            <a:r>
              <a:rPr lang="en-IN" b="1" i="1" dirty="0" smtClean="0"/>
              <a:t>RTI </a:t>
            </a:r>
            <a:r>
              <a:rPr lang="en-IN" b="1" i="1" dirty="0"/>
              <a:t>findings:</a:t>
            </a:r>
            <a:r>
              <a:rPr lang="en-IN" b="1" dirty="0"/>
              <a:t> </a:t>
            </a:r>
            <a:r>
              <a:rPr lang="en-IN" dirty="0"/>
              <a:t>PSI </a:t>
            </a:r>
            <a:r>
              <a:rPr lang="en-IN" dirty="0" err="1"/>
              <a:t>Kapse</a:t>
            </a:r>
            <a:r>
              <a:rPr lang="en-IN" dirty="0"/>
              <a:t> did not appear before Justice </a:t>
            </a:r>
            <a:r>
              <a:rPr lang="en-IN" dirty="0" err="1"/>
              <a:t>Srikrishna</a:t>
            </a:r>
            <a:r>
              <a:rPr lang="en-IN" dirty="0"/>
              <a:t> but was simply exonerated through a departmental inquiry on November 20, 2002. He has since been promoted</a:t>
            </a:r>
            <a:r>
              <a:rPr lang="en-IN" dirty="0" smtClean="0"/>
              <a:t>.</a:t>
            </a:r>
            <a:endParaRPr lang="en-IN" dirty="0"/>
          </a:p>
          <a:p>
            <a:endParaRPr lang="en-US" b="1" dirty="0" smtClean="0">
              <a:solidFill>
                <a:srgbClr val="FFFF00"/>
              </a:solidFill>
            </a:endParaRPr>
          </a:p>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i="1" dirty="0" err="1" smtClean="0"/>
              <a:t>Antop</a:t>
            </a:r>
            <a:r>
              <a:rPr lang="en-IN" i="1" dirty="0" smtClean="0"/>
              <a:t> </a:t>
            </a:r>
            <a:r>
              <a:rPr lang="en-IN" i="1" dirty="0"/>
              <a:t>Hill:</a:t>
            </a:r>
            <a:r>
              <a:rPr lang="en-IN" dirty="0"/>
              <a:t> Inspector BB </a:t>
            </a:r>
            <a:r>
              <a:rPr lang="en-IN" dirty="0" err="1"/>
              <a:t>Shinge</a:t>
            </a:r>
            <a:r>
              <a:rPr lang="en-IN" dirty="0"/>
              <a:t>, </a:t>
            </a:r>
            <a:r>
              <a:rPr lang="en-IN" dirty="0" err="1"/>
              <a:t>subinspector</a:t>
            </a:r>
            <a:r>
              <a:rPr lang="en-IN" dirty="0"/>
              <a:t> </a:t>
            </a:r>
            <a:r>
              <a:rPr lang="en-IN" dirty="0" err="1"/>
              <a:t>Shivgonda</a:t>
            </a:r>
            <a:r>
              <a:rPr lang="en-IN" dirty="0"/>
              <a:t> </a:t>
            </a:r>
            <a:r>
              <a:rPr lang="en-IN" dirty="0" err="1"/>
              <a:t>Patil</a:t>
            </a:r>
            <a:r>
              <a:rPr lang="en-IN" dirty="0"/>
              <a:t> and constables AM </a:t>
            </a:r>
            <a:r>
              <a:rPr lang="en-IN" dirty="0" err="1"/>
              <a:t>Ghadi</a:t>
            </a:r>
            <a:r>
              <a:rPr lang="en-IN" dirty="0"/>
              <a:t>, AY </a:t>
            </a:r>
            <a:r>
              <a:rPr lang="en-IN" dirty="0" err="1"/>
              <a:t>Kamble</a:t>
            </a:r>
            <a:r>
              <a:rPr lang="en-IN" dirty="0"/>
              <a:t>, PS </a:t>
            </a:r>
            <a:r>
              <a:rPr lang="en-IN" dirty="0" err="1"/>
              <a:t>Dukare</a:t>
            </a:r>
            <a:r>
              <a:rPr lang="en-IN" dirty="0"/>
              <a:t>, DR </a:t>
            </a:r>
            <a:r>
              <a:rPr lang="en-IN" dirty="0" err="1"/>
              <a:t>Phadtare</a:t>
            </a:r>
            <a:r>
              <a:rPr lang="en-IN" dirty="0"/>
              <a:t>, SP </a:t>
            </a:r>
            <a:r>
              <a:rPr lang="en-IN" dirty="0" err="1"/>
              <a:t>Patil</a:t>
            </a:r>
            <a:r>
              <a:rPr lang="en-IN" dirty="0"/>
              <a:t> and BK </a:t>
            </a:r>
            <a:r>
              <a:rPr lang="en-IN" dirty="0" err="1"/>
              <a:t>Gaikwad</a:t>
            </a:r>
            <a:r>
              <a:rPr lang="en-IN" dirty="0"/>
              <a:t> failed to protect the lives and properties of the Muslim victims.</a:t>
            </a:r>
          </a:p>
          <a:p>
            <a:r>
              <a:rPr lang="en-IN" b="1" i="1" dirty="0" smtClean="0"/>
              <a:t>RTI </a:t>
            </a:r>
            <a:r>
              <a:rPr lang="en-IN" b="1" i="1" dirty="0"/>
              <a:t>findings:</a:t>
            </a:r>
            <a:r>
              <a:rPr lang="en-IN" b="1" dirty="0"/>
              <a:t> </a:t>
            </a:r>
            <a:r>
              <a:rPr lang="en-IN" dirty="0"/>
              <a:t>Charges were not proved against BB </a:t>
            </a:r>
            <a:r>
              <a:rPr lang="en-IN" dirty="0" err="1"/>
              <a:t>Shinge</a:t>
            </a:r>
            <a:r>
              <a:rPr lang="en-IN" dirty="0"/>
              <a:t>; Constable </a:t>
            </a:r>
            <a:r>
              <a:rPr lang="en-IN" dirty="0" err="1"/>
              <a:t>Ghadi</a:t>
            </a:r>
            <a:r>
              <a:rPr lang="en-IN" dirty="0"/>
              <a:t> was compulsorily retired; </a:t>
            </a:r>
            <a:r>
              <a:rPr lang="en-IN" dirty="0" err="1"/>
              <a:t>Kamble</a:t>
            </a:r>
            <a:r>
              <a:rPr lang="en-IN" dirty="0"/>
              <a:t> was kept on a minimum pay scale for two years; </a:t>
            </a:r>
            <a:r>
              <a:rPr lang="en-IN" dirty="0" err="1"/>
              <a:t>Dukare</a:t>
            </a:r>
            <a:r>
              <a:rPr lang="en-IN" dirty="0"/>
              <a:t> was suspended and kept on a minimum pay scale for one year; </a:t>
            </a:r>
            <a:r>
              <a:rPr lang="en-IN" dirty="0" err="1"/>
              <a:t>Phadtare</a:t>
            </a:r>
            <a:r>
              <a:rPr lang="en-IN" dirty="0"/>
              <a:t> was transferred and put under suspension while </a:t>
            </a:r>
            <a:r>
              <a:rPr lang="en-IN" dirty="0" err="1"/>
              <a:t>Patil</a:t>
            </a:r>
            <a:r>
              <a:rPr lang="en-IN" dirty="0"/>
              <a:t> and </a:t>
            </a:r>
            <a:r>
              <a:rPr lang="en-IN" dirty="0" err="1"/>
              <a:t>Gaikwad</a:t>
            </a:r>
            <a:r>
              <a:rPr lang="en-IN" dirty="0"/>
              <a:t> were transferred and </a:t>
            </a:r>
            <a:r>
              <a:rPr lang="en-IN" dirty="0" smtClean="0"/>
              <a:t>exonerated.</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2857496"/>
            <a:ext cx="7715304" cy="2923877"/>
          </a:xfrm>
          <a:prstGeom prst="rect">
            <a:avLst/>
          </a:prstGeom>
          <a:noFill/>
        </p:spPr>
        <p:txBody>
          <a:bodyPr wrap="square" rtlCol="0">
            <a:spAutoFit/>
          </a:bodyPr>
          <a:lstStyle/>
          <a:p>
            <a:r>
              <a:rPr lang="en-US" sz="2600" dirty="0" smtClean="0"/>
              <a:t>Compiled by </a:t>
            </a:r>
            <a:r>
              <a:rPr lang="en-US" sz="2600" dirty="0" err="1" smtClean="0"/>
              <a:t>Sabrang</a:t>
            </a:r>
            <a:r>
              <a:rPr lang="en-US" sz="2600" dirty="0" smtClean="0"/>
              <a:t>         www.sabrang.com</a:t>
            </a:r>
          </a:p>
          <a:p>
            <a:endParaRPr lang="en-US" dirty="0" smtClean="0"/>
          </a:p>
          <a:p>
            <a:endParaRPr lang="en-US" dirty="0" smtClean="0"/>
          </a:p>
          <a:p>
            <a:endParaRPr lang="en-US" dirty="0" smtClean="0"/>
          </a:p>
          <a:p>
            <a:r>
              <a:rPr lang="en-US" sz="2600" dirty="0" smtClean="0"/>
              <a:t>Justice for Mass Crimes       </a:t>
            </a:r>
            <a:r>
              <a:rPr lang="en-US" sz="2600" i="1" dirty="0" smtClean="0"/>
              <a:t>When India Fails Its Survivors</a:t>
            </a:r>
          </a:p>
          <a:p>
            <a:endParaRPr lang="en-US" sz="2600" dirty="0" smtClean="0"/>
          </a:p>
          <a:p>
            <a:r>
              <a:rPr lang="en-US" sz="2600" dirty="0" smtClean="0"/>
              <a:t>St </a:t>
            </a:r>
            <a:r>
              <a:rPr lang="en-US" sz="2600" dirty="0" err="1" smtClean="0"/>
              <a:t>Xaviers</a:t>
            </a:r>
            <a:r>
              <a:rPr lang="en-US" sz="2600" dirty="0" smtClean="0"/>
              <a:t> College, Mumbai</a:t>
            </a:r>
          </a:p>
          <a:p>
            <a:r>
              <a:rPr lang="en-US" sz="2600" dirty="0" smtClean="0"/>
              <a:t>Jan 2 2013</a:t>
            </a:r>
            <a:endParaRPr lang="en-IN"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Complicit  State</a:t>
            </a:r>
            <a:endParaRPr lang="en-IN" dirty="0"/>
          </a:p>
        </p:txBody>
      </p:sp>
      <p:sp>
        <p:nvSpPr>
          <p:cNvPr id="3" name="Text Placeholder 2"/>
          <p:cNvSpPr>
            <a:spLocks noGrp="1"/>
          </p:cNvSpPr>
          <p:nvPr>
            <p:ph type="body" idx="1"/>
          </p:nvPr>
        </p:nvSpPr>
        <p:spPr>
          <a:xfrm>
            <a:off x="785786" y="1857364"/>
            <a:ext cx="7905776" cy="585798"/>
          </a:xfrm>
        </p:spPr>
        <p:txBody>
          <a:bodyPr>
            <a:normAutofit/>
          </a:bodyPr>
          <a:lstStyle/>
          <a:p>
            <a:r>
              <a:rPr lang="en-US" sz="2800" dirty="0" smtClean="0"/>
              <a:t>Policemen Unpunished</a:t>
            </a:r>
            <a:endParaRPr lang="en-IN" sz="2800" dirty="0"/>
          </a:p>
        </p:txBody>
      </p:sp>
      <p:sp>
        <p:nvSpPr>
          <p:cNvPr id="5" name="TextBox 4"/>
          <p:cNvSpPr txBox="1"/>
          <p:nvPr/>
        </p:nvSpPr>
        <p:spPr>
          <a:xfrm>
            <a:off x="357158" y="2714620"/>
            <a:ext cx="8429684" cy="2954655"/>
          </a:xfrm>
          <a:prstGeom prst="rect">
            <a:avLst/>
          </a:prstGeom>
          <a:noFill/>
        </p:spPr>
        <p:txBody>
          <a:bodyPr wrap="square" rtlCol="0">
            <a:spAutoFit/>
          </a:bodyPr>
          <a:lstStyle/>
          <a:p>
            <a:r>
              <a:rPr lang="en-IN" sz="2400" dirty="0" smtClean="0"/>
              <a:t>In </a:t>
            </a:r>
            <a:r>
              <a:rPr lang="en-IN" sz="2400" dirty="0"/>
              <a:t>1999, and again in 2004, ‘implementation of the Justice BN </a:t>
            </a:r>
            <a:r>
              <a:rPr lang="en-IN" sz="2400" dirty="0" err="1"/>
              <a:t>Srikrishna</a:t>
            </a:r>
            <a:r>
              <a:rPr lang="en-IN" sz="2400" dirty="0"/>
              <a:t> Commission report’ topped the alliance manifesto’s list of pre-poll promises. As </a:t>
            </a:r>
            <a:r>
              <a:rPr lang="en-IN" sz="2400" i="1" dirty="0"/>
              <a:t>CC</a:t>
            </a:r>
            <a:r>
              <a:rPr lang="en-IN" sz="2400" dirty="0"/>
              <a:t> investigated and reported last year, following Right to Information (RTI) applications made by its co-editor </a:t>
            </a:r>
            <a:r>
              <a:rPr lang="en-IN" sz="2400" dirty="0" err="1"/>
              <a:t>Teesta</a:t>
            </a:r>
            <a:r>
              <a:rPr lang="en-IN" sz="2400" dirty="0"/>
              <a:t> </a:t>
            </a:r>
            <a:r>
              <a:rPr lang="en-IN" sz="2400" dirty="0" err="1"/>
              <a:t>Setalvad</a:t>
            </a:r>
            <a:r>
              <a:rPr lang="en-IN" sz="2400" dirty="0"/>
              <a:t>, the policemen indicted in the Mumbai violence were let off by the DF government with token punishments, if any</a:t>
            </a:r>
            <a:r>
              <a:rPr lang="en-IN" dirty="0"/>
              <a:t>. </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Impunity</a:t>
            </a:r>
            <a:endParaRPr lang="en-IN" dirty="0"/>
          </a:p>
        </p:txBody>
      </p:sp>
      <p:sp>
        <p:nvSpPr>
          <p:cNvPr id="3" name="Text Placeholder 2"/>
          <p:cNvSpPr>
            <a:spLocks noGrp="1"/>
          </p:cNvSpPr>
          <p:nvPr>
            <p:ph type="body" idx="1"/>
          </p:nvPr>
        </p:nvSpPr>
        <p:spPr/>
        <p:txBody>
          <a:bodyPr/>
          <a:lstStyle/>
          <a:p>
            <a:r>
              <a:rPr lang="en-US" sz="2800" dirty="0" smtClean="0"/>
              <a:t>Non prosecution of the Guilty</a:t>
            </a:r>
            <a:endParaRPr lang="en-IN" sz="2800" dirty="0"/>
          </a:p>
        </p:txBody>
      </p:sp>
      <p:sp>
        <p:nvSpPr>
          <p:cNvPr id="4" name="TextBox 3"/>
          <p:cNvSpPr txBox="1"/>
          <p:nvPr/>
        </p:nvSpPr>
        <p:spPr>
          <a:xfrm>
            <a:off x="1000100" y="3143248"/>
            <a:ext cx="8143900" cy="2862322"/>
          </a:xfrm>
          <a:prstGeom prst="rect">
            <a:avLst/>
          </a:prstGeom>
          <a:noFill/>
        </p:spPr>
        <p:txBody>
          <a:bodyPr wrap="square" rtlCol="0">
            <a:spAutoFit/>
          </a:bodyPr>
          <a:lstStyle/>
          <a:p>
            <a:r>
              <a:rPr lang="en-IN" dirty="0" smtClean="0"/>
              <a:t>As for</a:t>
            </a:r>
            <a:r>
              <a:rPr lang="en-IN" i="1" dirty="0" smtClean="0"/>
              <a:t> </a:t>
            </a:r>
            <a:r>
              <a:rPr lang="en-IN" dirty="0" smtClean="0"/>
              <a:t>politicians responsible for fomenting violence through hate speech, it was the state executive’s procrastination and the state judiciary’s acquittal of </a:t>
            </a:r>
            <a:r>
              <a:rPr lang="en-IN" dirty="0" err="1" smtClean="0"/>
              <a:t>Shiv</a:t>
            </a:r>
            <a:r>
              <a:rPr lang="en-IN" dirty="0" smtClean="0"/>
              <a:t> </a:t>
            </a:r>
            <a:r>
              <a:rPr lang="en-IN" dirty="0" err="1" smtClean="0"/>
              <a:t>Sena</a:t>
            </a:r>
            <a:r>
              <a:rPr lang="en-IN" dirty="0" smtClean="0"/>
              <a:t> (SS) </a:t>
            </a:r>
            <a:r>
              <a:rPr lang="en-IN" dirty="0" err="1" smtClean="0"/>
              <a:t>supremo</a:t>
            </a:r>
            <a:r>
              <a:rPr lang="en-IN" dirty="0" smtClean="0"/>
              <a:t> Bal Thackeray and other members of the political class that has accorded impunity. </a:t>
            </a:r>
            <a:r>
              <a:rPr lang="en-IN" dirty="0" err="1" smtClean="0"/>
              <a:t>Madhukar</a:t>
            </a:r>
            <a:r>
              <a:rPr lang="en-IN" dirty="0" smtClean="0"/>
              <a:t> </a:t>
            </a:r>
            <a:r>
              <a:rPr lang="en-IN" dirty="0" err="1" smtClean="0"/>
              <a:t>Sarpotdar</a:t>
            </a:r>
            <a:r>
              <a:rPr lang="en-IN" dirty="0" smtClean="0"/>
              <a:t>, </a:t>
            </a:r>
            <a:r>
              <a:rPr lang="en-IN" dirty="0" err="1" smtClean="0"/>
              <a:t>Manohar</a:t>
            </a:r>
            <a:r>
              <a:rPr lang="en-IN" dirty="0" smtClean="0"/>
              <a:t> Joshi and </a:t>
            </a:r>
            <a:r>
              <a:rPr lang="en-IN" dirty="0" err="1" smtClean="0"/>
              <a:t>Gopinath</a:t>
            </a:r>
            <a:r>
              <a:rPr lang="en-IN" dirty="0" smtClean="0"/>
              <a:t> </a:t>
            </a:r>
            <a:r>
              <a:rPr lang="en-IN" dirty="0" err="1" smtClean="0"/>
              <a:t>Munde</a:t>
            </a:r>
            <a:r>
              <a:rPr lang="en-IN" dirty="0" smtClean="0"/>
              <a:t> were some SS-BJP politicians accused in serious criminal cases who escaped judicial indictment. Under the SS-BJP government, a DGP-level committee under </a:t>
            </a:r>
            <a:r>
              <a:rPr lang="en-IN" dirty="0" err="1" smtClean="0"/>
              <a:t>Arvind</a:t>
            </a:r>
            <a:r>
              <a:rPr lang="en-IN" dirty="0" smtClean="0"/>
              <a:t> </a:t>
            </a:r>
            <a:r>
              <a:rPr lang="en-IN" dirty="0" err="1" smtClean="0"/>
              <a:t>Inamdar</a:t>
            </a:r>
            <a:r>
              <a:rPr lang="en-IN" dirty="0" smtClean="0"/>
              <a:t> was appointed to scrutinise 1,371 ‘A’ summary (true but closed) cases and decided to reopen/reinvestigate 112 of these. Of the 112 cases reopened, charge-sheets were filed in only eight cases. Five of these have resulted in acquittal and three are pending trial.</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Justice for All</a:t>
            </a:r>
            <a:endParaRPr lang="en-IN" dirty="0"/>
          </a:p>
        </p:txBody>
      </p:sp>
      <p:sp>
        <p:nvSpPr>
          <p:cNvPr id="3" name="Text Placeholder 2"/>
          <p:cNvSpPr>
            <a:spLocks noGrp="1"/>
          </p:cNvSpPr>
          <p:nvPr>
            <p:ph type="body" idx="1"/>
          </p:nvPr>
        </p:nvSpPr>
        <p:spPr/>
        <p:txBody>
          <a:bodyPr/>
          <a:lstStyle/>
          <a:p>
            <a:r>
              <a:rPr lang="en-US" dirty="0" smtClean="0"/>
              <a:t>					</a:t>
            </a:r>
            <a:r>
              <a:rPr lang="en-US" sz="3000" dirty="0" smtClean="0">
                <a:solidFill>
                  <a:srgbClr val="7030A0"/>
                </a:solidFill>
              </a:rPr>
              <a:t>2000 - 2007</a:t>
            </a:r>
            <a:endParaRPr lang="en-IN" sz="3000" dirty="0">
              <a:solidFill>
                <a:srgbClr val="7030A0"/>
              </a:solidFill>
            </a:endParaRPr>
          </a:p>
        </p:txBody>
      </p:sp>
      <p:sp>
        <p:nvSpPr>
          <p:cNvPr id="10" name="TextBox 9"/>
          <p:cNvSpPr txBox="1"/>
          <p:nvPr/>
        </p:nvSpPr>
        <p:spPr>
          <a:xfrm>
            <a:off x="571472" y="3000372"/>
            <a:ext cx="6500858" cy="3416320"/>
          </a:xfrm>
          <a:prstGeom prst="rect">
            <a:avLst/>
          </a:prstGeom>
          <a:noFill/>
        </p:spPr>
        <p:txBody>
          <a:bodyPr wrap="square" rtlCol="0">
            <a:spAutoFit/>
          </a:bodyPr>
          <a:lstStyle/>
          <a:p>
            <a:r>
              <a:rPr lang="en-IN" dirty="0" smtClean="0">
                <a:solidFill>
                  <a:srgbClr val="FFFF00"/>
                </a:solidFill>
              </a:rPr>
              <a:t>In 2000 and then again from July-August </a:t>
            </a:r>
            <a:r>
              <a:rPr lang="en-IN" dirty="0">
                <a:solidFill>
                  <a:srgbClr val="FFFF00"/>
                </a:solidFill>
              </a:rPr>
              <a:t>2007 </a:t>
            </a:r>
            <a:r>
              <a:rPr lang="en-IN" dirty="0" smtClean="0">
                <a:solidFill>
                  <a:srgbClr val="FFFF00"/>
                </a:solidFill>
              </a:rPr>
              <a:t>after the convictions in the March 1993 Bomb Blasts case began to be delivered (2006) this </a:t>
            </a:r>
            <a:r>
              <a:rPr lang="en-IN" dirty="0">
                <a:solidFill>
                  <a:srgbClr val="FFFF00"/>
                </a:solidFill>
              </a:rPr>
              <a:t>writer began reporting concurrently on the reality and perception of a system of discriminatory justice. </a:t>
            </a:r>
            <a:r>
              <a:rPr lang="en-IN" dirty="0" smtClean="0">
                <a:solidFill>
                  <a:srgbClr val="FFFF00"/>
                </a:solidFill>
              </a:rPr>
              <a:t>Three months </a:t>
            </a:r>
            <a:r>
              <a:rPr lang="en-IN" dirty="0">
                <a:solidFill>
                  <a:srgbClr val="FFFF00"/>
                </a:solidFill>
              </a:rPr>
              <a:t>before the serial bomb blasts rocked the city and the country for the first time in March 1993, Bombay was torn apart by the politics of hatred and division in which over 1,100 people lost their lives in December 1992-January 1993. A vast majority of those who were targeted, people who were selectively killed and their homes and businesses destroyed, belonged to India’s largest minority, its Muslims</a:t>
            </a:r>
            <a:r>
              <a:rPr lang="en-IN" dirty="0" smtClean="0">
                <a:solidFill>
                  <a:srgbClr val="FFFF00"/>
                </a:solidFill>
              </a:rPr>
              <a:t>. In 2006 Bomb terror (March 1993 was punished but Mob terror was given State Impunity. </a:t>
            </a:r>
            <a:endParaRPr lang="en-IN"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Justice for All</a:t>
            </a:r>
            <a:endParaRPr lang="en-IN" dirty="0"/>
          </a:p>
        </p:txBody>
      </p:sp>
      <p:sp>
        <p:nvSpPr>
          <p:cNvPr id="3" name="Text Placeholder 2"/>
          <p:cNvSpPr>
            <a:spLocks noGrp="1"/>
          </p:cNvSpPr>
          <p:nvPr>
            <p:ph type="body" idx="1"/>
          </p:nvPr>
        </p:nvSpPr>
        <p:spPr/>
        <p:txBody>
          <a:bodyPr/>
          <a:lstStyle/>
          <a:p>
            <a:endParaRPr lang="en-IN" dirty="0"/>
          </a:p>
        </p:txBody>
      </p:sp>
      <p:sp>
        <p:nvSpPr>
          <p:cNvPr id="5" name="TextBox 4"/>
          <p:cNvSpPr txBox="1"/>
          <p:nvPr/>
        </p:nvSpPr>
        <p:spPr>
          <a:xfrm>
            <a:off x="1071538" y="3000372"/>
            <a:ext cx="7572428" cy="2862322"/>
          </a:xfrm>
          <a:prstGeom prst="rect">
            <a:avLst/>
          </a:prstGeom>
          <a:noFill/>
        </p:spPr>
        <p:txBody>
          <a:bodyPr wrap="square" rtlCol="0">
            <a:spAutoFit/>
          </a:bodyPr>
          <a:lstStyle/>
          <a:p>
            <a:r>
              <a:rPr lang="en-IN" dirty="0" smtClean="0">
                <a:solidFill>
                  <a:srgbClr val="FFFF00"/>
                </a:solidFill>
              </a:rPr>
              <a:t>Citizens protests </a:t>
            </a:r>
            <a:r>
              <a:rPr lang="en-IN" dirty="0" err="1" smtClean="0">
                <a:solidFill>
                  <a:srgbClr val="FFFF00"/>
                </a:solidFill>
              </a:rPr>
              <a:t>errupted</a:t>
            </a:r>
            <a:r>
              <a:rPr lang="en-IN" dirty="0" smtClean="0">
                <a:solidFill>
                  <a:srgbClr val="FFFF00"/>
                </a:solidFill>
              </a:rPr>
              <a:t> - ‘Justice for All’ and ‘</a:t>
            </a:r>
            <a:r>
              <a:rPr lang="en-IN" dirty="0" err="1" smtClean="0">
                <a:solidFill>
                  <a:srgbClr val="FFFF00"/>
                </a:solidFill>
              </a:rPr>
              <a:t>Nyaya</a:t>
            </a:r>
            <a:r>
              <a:rPr lang="en-IN" dirty="0" smtClean="0">
                <a:solidFill>
                  <a:srgbClr val="FFFF00"/>
                </a:solidFill>
              </a:rPr>
              <a:t> </a:t>
            </a:r>
            <a:r>
              <a:rPr lang="en-IN" dirty="0" err="1" smtClean="0">
                <a:solidFill>
                  <a:srgbClr val="FFFF00"/>
                </a:solidFill>
              </a:rPr>
              <a:t>Andolan</a:t>
            </a:r>
            <a:r>
              <a:rPr lang="en-IN" dirty="0" smtClean="0">
                <a:solidFill>
                  <a:srgbClr val="FFFF00"/>
                </a:solidFill>
              </a:rPr>
              <a:t>’. Forced to respond, the state government again let the Survivors and Citizens down. The Maharashtra government has had to admit that in the 894 charge-sheets filed with relation to the mob terror of 1992-1993, the record of convictions is pathetic – only 27 cases have resulted in convictions.</a:t>
            </a:r>
          </a:p>
          <a:p>
            <a:endParaRPr lang="en-IN" dirty="0">
              <a:solidFill>
                <a:srgbClr val="FFFF00"/>
              </a:solidFill>
            </a:endParaRPr>
          </a:p>
          <a:p>
            <a:r>
              <a:rPr lang="en-IN" dirty="0" smtClean="0">
                <a:solidFill>
                  <a:srgbClr val="FFFF00"/>
                </a:solidFill>
              </a:rPr>
              <a:t> Shockingly, as many as 539 cases have resulted in acquittals or discharge, most of which the state has not thought fit to appeal. Seventy-five cases have been listed separately under a ‘Dormant File’ on the grounds that the accused are absconding.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Guilty Policemen Unpunished</a:t>
            </a:r>
            <a:endParaRPr lang="en-IN" dirty="0"/>
          </a:p>
        </p:txBody>
      </p:sp>
      <p:sp>
        <p:nvSpPr>
          <p:cNvPr id="3" name="Text Placeholder 2"/>
          <p:cNvSpPr>
            <a:spLocks noGrp="1"/>
          </p:cNvSpPr>
          <p:nvPr>
            <p:ph type="body" idx="1"/>
          </p:nvPr>
        </p:nvSpPr>
        <p:spPr/>
        <p:txBody>
          <a:bodyPr>
            <a:normAutofit fontScale="85000" lnSpcReduction="20000"/>
          </a:bodyPr>
          <a:lstStyle/>
          <a:p>
            <a:r>
              <a:rPr lang="en-US" dirty="0" smtClean="0"/>
              <a:t>						</a:t>
            </a:r>
            <a:r>
              <a:rPr lang="en-US" sz="3200" dirty="0" err="1" smtClean="0"/>
              <a:t>Colaba</a:t>
            </a:r>
            <a:r>
              <a:rPr lang="en-US" sz="3200" dirty="0" smtClean="0"/>
              <a:t> </a:t>
            </a:r>
            <a:endParaRPr lang="en-US" sz="3000" dirty="0" smtClean="0"/>
          </a:p>
          <a:p>
            <a:r>
              <a:rPr lang="en-US" sz="3000" dirty="0" smtClean="0"/>
              <a:t>						</a:t>
            </a:r>
            <a:r>
              <a:rPr lang="en-US" sz="3000" dirty="0" err="1" smtClean="0"/>
              <a:t>Agripada</a:t>
            </a:r>
            <a:r>
              <a:rPr lang="en-US" sz="3000" dirty="0" smtClean="0"/>
              <a:t> </a:t>
            </a:r>
            <a:endParaRPr lang="en-IN" sz="3000" dirty="0"/>
          </a:p>
        </p:txBody>
      </p:sp>
      <p:sp>
        <p:nvSpPr>
          <p:cNvPr id="7" name="TextBox 6"/>
          <p:cNvSpPr txBox="1"/>
          <p:nvPr/>
        </p:nvSpPr>
        <p:spPr>
          <a:xfrm>
            <a:off x="642910" y="2928934"/>
            <a:ext cx="8501090" cy="4062651"/>
          </a:xfrm>
          <a:prstGeom prst="rect">
            <a:avLst/>
          </a:prstGeom>
          <a:noFill/>
        </p:spPr>
        <p:txBody>
          <a:bodyPr wrap="square" rtlCol="0">
            <a:spAutoFit/>
          </a:bodyPr>
          <a:lstStyle/>
          <a:p>
            <a:r>
              <a:rPr lang="en-US" sz="1600" b="1" dirty="0" err="1" smtClean="0">
                <a:solidFill>
                  <a:srgbClr val="FFFF00"/>
                </a:solidFill>
              </a:rPr>
              <a:t>Srikrishna</a:t>
            </a:r>
            <a:r>
              <a:rPr lang="en-US" sz="1600" b="1" dirty="0" smtClean="0">
                <a:solidFill>
                  <a:srgbClr val="FFFF00"/>
                </a:solidFill>
              </a:rPr>
              <a:t> Commission Report</a:t>
            </a:r>
            <a:endParaRPr lang="en-IN" sz="1600" b="1" dirty="0">
              <a:solidFill>
                <a:srgbClr val="FFFF00"/>
              </a:solidFill>
            </a:endParaRPr>
          </a:p>
          <a:p>
            <a:r>
              <a:rPr lang="en-IN" sz="1600" dirty="0" smtClean="0"/>
              <a:t> </a:t>
            </a:r>
            <a:r>
              <a:rPr lang="en-IN" sz="1600" i="1" dirty="0" err="1" smtClean="0"/>
              <a:t>Colaba</a:t>
            </a:r>
            <a:r>
              <a:rPr lang="en-IN" sz="1600" i="1" dirty="0"/>
              <a:t>:</a:t>
            </a:r>
            <a:r>
              <a:rPr lang="en-IN" sz="1600" dirty="0"/>
              <a:t> SI (</a:t>
            </a:r>
            <a:r>
              <a:rPr lang="en-IN" sz="1600" dirty="0" err="1"/>
              <a:t>subinspector</a:t>
            </a:r>
            <a:r>
              <a:rPr lang="en-IN" sz="1600" dirty="0"/>
              <a:t>), </a:t>
            </a:r>
            <a:r>
              <a:rPr lang="en-IN" sz="1600" dirty="0" err="1"/>
              <a:t>Vasant</a:t>
            </a:r>
            <a:r>
              <a:rPr lang="en-IN" sz="1600" dirty="0"/>
              <a:t> </a:t>
            </a:r>
            <a:r>
              <a:rPr lang="en-IN" sz="1600" dirty="0" err="1"/>
              <a:t>Madhukar</a:t>
            </a:r>
            <a:r>
              <a:rPr lang="en-IN" sz="1600" dirty="0"/>
              <a:t> More, API (assistant police inspector) </a:t>
            </a:r>
            <a:r>
              <a:rPr lang="en-IN" sz="1600" dirty="0" err="1"/>
              <a:t>Sahebrao</a:t>
            </a:r>
            <a:r>
              <a:rPr lang="en-IN" sz="1600" dirty="0"/>
              <a:t> </a:t>
            </a:r>
            <a:r>
              <a:rPr lang="en-IN" sz="1600" dirty="0" err="1"/>
              <a:t>Hari</a:t>
            </a:r>
            <a:r>
              <a:rPr lang="en-IN" sz="1600" dirty="0"/>
              <a:t> </a:t>
            </a:r>
            <a:r>
              <a:rPr lang="en-IN" sz="1600" dirty="0" err="1"/>
              <a:t>Jadhav</a:t>
            </a:r>
            <a:r>
              <a:rPr lang="en-IN" sz="1600" dirty="0"/>
              <a:t>, police constable PC-3181 Suresh </a:t>
            </a:r>
            <a:r>
              <a:rPr lang="en-IN" sz="1600" dirty="0" err="1"/>
              <a:t>Pandurang</a:t>
            </a:r>
            <a:r>
              <a:rPr lang="en-IN" sz="1600" dirty="0"/>
              <a:t> </a:t>
            </a:r>
            <a:r>
              <a:rPr lang="en-IN" sz="1600" dirty="0" err="1"/>
              <a:t>Ithape</a:t>
            </a:r>
            <a:r>
              <a:rPr lang="en-IN" sz="1600" dirty="0"/>
              <a:t>, PN-985 </a:t>
            </a:r>
            <a:r>
              <a:rPr lang="en-IN" sz="1600" dirty="0" err="1"/>
              <a:t>Shivaji</a:t>
            </a:r>
            <a:r>
              <a:rPr lang="en-IN" sz="1600" dirty="0"/>
              <a:t> </a:t>
            </a:r>
            <a:r>
              <a:rPr lang="en-IN" sz="1600" dirty="0" err="1"/>
              <a:t>Govindrao</a:t>
            </a:r>
            <a:r>
              <a:rPr lang="en-IN" sz="1600" dirty="0"/>
              <a:t> </a:t>
            </a:r>
            <a:r>
              <a:rPr lang="en-IN" sz="1600" dirty="0" err="1"/>
              <a:t>Kashid</a:t>
            </a:r>
            <a:r>
              <a:rPr lang="en-IN" sz="1600" dirty="0"/>
              <a:t>, PN-2238 </a:t>
            </a:r>
            <a:r>
              <a:rPr lang="en-IN" sz="1600" dirty="0" err="1"/>
              <a:t>Hanumant</a:t>
            </a:r>
            <a:r>
              <a:rPr lang="en-IN" sz="1600" dirty="0"/>
              <a:t> </a:t>
            </a:r>
            <a:r>
              <a:rPr lang="en-IN" sz="1600" dirty="0" err="1"/>
              <a:t>Pandurang</a:t>
            </a:r>
            <a:r>
              <a:rPr lang="en-IN" sz="1600" dirty="0"/>
              <a:t> </a:t>
            </a:r>
            <a:r>
              <a:rPr lang="en-IN" sz="1600" dirty="0" err="1"/>
              <a:t>Chavan</a:t>
            </a:r>
            <a:r>
              <a:rPr lang="en-IN" sz="1600" dirty="0"/>
              <a:t> and HC-3649 </a:t>
            </a:r>
            <a:r>
              <a:rPr lang="en-IN" sz="1600" dirty="0" err="1"/>
              <a:t>Gopichand</a:t>
            </a:r>
            <a:r>
              <a:rPr lang="en-IN" sz="1600" dirty="0"/>
              <a:t> </a:t>
            </a:r>
            <a:r>
              <a:rPr lang="en-IN" sz="1600" dirty="0" err="1"/>
              <a:t>Shaitram</a:t>
            </a:r>
            <a:r>
              <a:rPr lang="en-IN" sz="1600" dirty="0"/>
              <a:t> </a:t>
            </a:r>
            <a:r>
              <a:rPr lang="en-IN" sz="1600" dirty="0" err="1"/>
              <a:t>Borase</a:t>
            </a:r>
            <a:r>
              <a:rPr lang="en-IN" sz="1600" dirty="0"/>
              <a:t>. These police personnel were responsible for allowing the violent mob to hack to death one Abdul </a:t>
            </a:r>
            <a:r>
              <a:rPr lang="en-IN" sz="1600" dirty="0" err="1"/>
              <a:t>Razak</a:t>
            </a:r>
            <a:r>
              <a:rPr lang="en-IN" sz="1600" dirty="0"/>
              <a:t> alias </a:t>
            </a:r>
            <a:r>
              <a:rPr lang="en-IN" sz="1600" dirty="0" err="1"/>
              <a:t>Aba</a:t>
            </a:r>
            <a:r>
              <a:rPr lang="en-IN" sz="1600" dirty="0"/>
              <a:t> </a:t>
            </a:r>
            <a:r>
              <a:rPr lang="en-IN" sz="1600" dirty="0" err="1"/>
              <a:t>Kalshekar</a:t>
            </a:r>
            <a:r>
              <a:rPr lang="en-IN" sz="1600" dirty="0"/>
              <a:t> (CR No. 13 of 1993).</a:t>
            </a:r>
          </a:p>
          <a:p>
            <a:r>
              <a:rPr lang="en-IN" sz="1600" b="1" i="1" dirty="0" smtClean="0"/>
              <a:t>RTI </a:t>
            </a:r>
            <a:r>
              <a:rPr lang="en-IN" sz="1600" b="1" i="1" dirty="0"/>
              <a:t>findings by </a:t>
            </a:r>
            <a:r>
              <a:rPr lang="en-IN" sz="1600" b="1" i="1" dirty="0" err="1"/>
              <a:t>Teesta</a:t>
            </a:r>
            <a:r>
              <a:rPr lang="en-IN" sz="1600" b="1" i="1" dirty="0"/>
              <a:t> </a:t>
            </a:r>
            <a:r>
              <a:rPr lang="en-IN" sz="1600" b="1" i="1" dirty="0" err="1"/>
              <a:t>Setalvad</a:t>
            </a:r>
            <a:r>
              <a:rPr lang="en-IN" sz="1600" i="1" dirty="0"/>
              <a:t>: </a:t>
            </a:r>
            <a:r>
              <a:rPr lang="en-IN" sz="1600" dirty="0"/>
              <a:t>All these policemen were acquitted on November 18, 2005. Before this the policemen had simply been </a:t>
            </a:r>
            <a:r>
              <a:rPr lang="en-IN" sz="1600" dirty="0" smtClean="0"/>
              <a:t>transferred.</a:t>
            </a:r>
          </a:p>
          <a:p>
            <a:endParaRPr lang="en-IN" sz="1600" b="1" dirty="0">
              <a:solidFill>
                <a:srgbClr val="FFFF00"/>
              </a:solidFill>
            </a:endParaRPr>
          </a:p>
          <a:p>
            <a:r>
              <a:rPr lang="en-US" sz="1600" b="1" dirty="0" err="1" smtClean="0">
                <a:solidFill>
                  <a:srgbClr val="FFFF00"/>
                </a:solidFill>
              </a:rPr>
              <a:t>Srikrishna</a:t>
            </a:r>
            <a:r>
              <a:rPr lang="en-US" sz="1600" b="1" dirty="0" smtClean="0">
                <a:solidFill>
                  <a:srgbClr val="FFFF00"/>
                </a:solidFill>
              </a:rPr>
              <a:t> Commission Report</a:t>
            </a:r>
            <a:endParaRPr lang="en-IN" sz="1600" b="1" dirty="0" smtClean="0">
              <a:solidFill>
                <a:srgbClr val="FFFF00"/>
              </a:solidFill>
            </a:endParaRPr>
          </a:p>
          <a:p>
            <a:r>
              <a:rPr lang="en-IN" sz="1600" i="1" dirty="0" err="1" smtClean="0"/>
              <a:t>Agripada</a:t>
            </a:r>
            <a:r>
              <a:rPr lang="en-IN" sz="1600" i="1" dirty="0" smtClean="0"/>
              <a:t>:</a:t>
            </a:r>
            <a:r>
              <a:rPr lang="en-IN" sz="1600" dirty="0" smtClean="0"/>
              <a:t> PC-23960 of LA-IV Ashok </a:t>
            </a:r>
            <a:r>
              <a:rPr lang="en-IN" sz="1600" dirty="0" err="1" smtClean="0"/>
              <a:t>Naik</a:t>
            </a:r>
            <a:r>
              <a:rPr lang="en-IN" sz="1600" dirty="0" smtClean="0"/>
              <a:t> and </a:t>
            </a:r>
            <a:r>
              <a:rPr lang="en-IN" sz="1600" dirty="0" err="1" smtClean="0"/>
              <a:t>Rajaram</a:t>
            </a:r>
            <a:r>
              <a:rPr lang="en-IN" sz="1600" dirty="0" smtClean="0"/>
              <a:t> K. </a:t>
            </a:r>
            <a:r>
              <a:rPr lang="en-IN" sz="1600" dirty="0" err="1" smtClean="0"/>
              <a:t>Bhoir</a:t>
            </a:r>
            <a:r>
              <a:rPr lang="en-IN" sz="1600" dirty="0" smtClean="0"/>
              <a:t> were arrested while indulging in rioting and violent activities (CR No. 98 of 1993). Ashok </a:t>
            </a:r>
            <a:r>
              <a:rPr lang="en-IN" sz="1600" dirty="0" err="1" smtClean="0"/>
              <a:t>Naik</a:t>
            </a:r>
            <a:r>
              <a:rPr lang="en-IN" sz="1600" dirty="0" smtClean="0"/>
              <a:t> was arrested by NM Joshi </a:t>
            </a:r>
            <a:r>
              <a:rPr lang="en-IN" sz="1600" dirty="0" err="1" smtClean="0"/>
              <a:t>Marg</a:t>
            </a:r>
            <a:r>
              <a:rPr lang="en-IN" sz="1600" dirty="0" smtClean="0"/>
              <a:t> police.</a:t>
            </a:r>
          </a:p>
          <a:p>
            <a:r>
              <a:rPr lang="en-IN" sz="1600" i="1" dirty="0" smtClean="0"/>
              <a:t>RTI findings:</a:t>
            </a:r>
            <a:r>
              <a:rPr lang="en-IN" sz="1600" dirty="0" smtClean="0"/>
              <a:t> There has been no prosecution of these two policemen. Earlier, one of them was transferred and thereafter one has passed away.</a:t>
            </a:r>
          </a:p>
          <a:p>
            <a:endParaRPr lang="en-IN" sz="1600"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Guilty Policemen Unpunished</a:t>
            </a:r>
            <a:endParaRPr lang="en-IN" dirty="0"/>
          </a:p>
        </p:txBody>
      </p:sp>
      <p:sp>
        <p:nvSpPr>
          <p:cNvPr id="3" name="Text Placeholder 2"/>
          <p:cNvSpPr>
            <a:spLocks noGrp="1"/>
          </p:cNvSpPr>
          <p:nvPr>
            <p:ph type="body" idx="1"/>
          </p:nvPr>
        </p:nvSpPr>
        <p:spPr/>
        <p:txBody>
          <a:bodyPr>
            <a:normAutofit fontScale="92500" lnSpcReduction="20000"/>
          </a:bodyPr>
          <a:lstStyle/>
          <a:p>
            <a:r>
              <a:rPr lang="en-US" dirty="0" smtClean="0"/>
              <a:t>							</a:t>
            </a:r>
            <a:r>
              <a:rPr lang="en-US" sz="2800" dirty="0" err="1" smtClean="0"/>
              <a:t>Byculla</a:t>
            </a:r>
            <a:r>
              <a:rPr lang="en-US" sz="2800" dirty="0" smtClean="0"/>
              <a:t>	</a:t>
            </a:r>
            <a:r>
              <a:rPr lang="en-US" dirty="0" smtClean="0"/>
              <a:t>							</a:t>
            </a:r>
            <a:endParaRPr lang="en-IN" sz="3000" dirty="0"/>
          </a:p>
        </p:txBody>
      </p:sp>
      <p:sp>
        <p:nvSpPr>
          <p:cNvPr id="2150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Agripada:</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PC-23960 of LA-IV Ashok Naik and Rajaram K. Bhoir were arrested while indulging in rioting and violent activities (CR No. 98 of 1993). Ashok Naik was arrested by NM Joshi Marg police.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RTI findings:</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There has been no prosecution of these two policemen. Earlier, one of them was transferred and thereafter one has passed away.)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C)</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Byculla:</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Sr PI (senior police inspector) Patankar, PI (police inspector) Wahule and SI Ramdesai. Their conduct during the riots was extremely communal. They refused to record complaints in which Hindus were the accused and harassed and ill-treated Muslims. Their conduct indicated attempt to shield miscreants belonging to the Shiv Sena (CR No. 591 of 1992). The government should also institute an impartial inquiry into the cold-blooded murder of one young boy, Shahnawaz Hassanmiya Wagle. The inquiry conducted by deputy commissioner of police Surinder Kumar is just an eyewash.</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RTI findings:</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One trial, against PI Wahule, is pending. The other policemen have been exonerated without trial. There has been no fresh inquiry into the murder of the young boy, Shahnawaz Wagle, as directed by the commission.)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357158" y="2857496"/>
            <a:ext cx="8429684" cy="3693319"/>
          </a:xfrm>
          <a:prstGeom prst="rect">
            <a:avLst/>
          </a:prstGeom>
          <a:noFill/>
        </p:spPr>
        <p:txBody>
          <a:bodyPr wrap="square" rtlCol="0">
            <a:spAutoFit/>
          </a:bodyPr>
          <a:lstStyle/>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i="1" dirty="0" smtClean="0"/>
              <a:t> </a:t>
            </a:r>
            <a:r>
              <a:rPr lang="en-IN" i="1" dirty="0" err="1" smtClean="0"/>
              <a:t>Byculla</a:t>
            </a:r>
            <a:r>
              <a:rPr lang="en-IN" i="1" dirty="0"/>
              <a:t>:</a:t>
            </a:r>
            <a:r>
              <a:rPr lang="en-IN" dirty="0"/>
              <a:t> </a:t>
            </a:r>
            <a:r>
              <a:rPr lang="en-IN" dirty="0" err="1"/>
              <a:t>Sr</a:t>
            </a:r>
            <a:r>
              <a:rPr lang="en-IN" dirty="0"/>
              <a:t> PI (senior police inspector) </a:t>
            </a:r>
            <a:r>
              <a:rPr lang="en-IN" dirty="0" err="1"/>
              <a:t>Patankar</a:t>
            </a:r>
            <a:r>
              <a:rPr lang="en-IN" dirty="0"/>
              <a:t>, PI (police inspector) </a:t>
            </a:r>
            <a:r>
              <a:rPr lang="en-IN" dirty="0" err="1"/>
              <a:t>Wahule</a:t>
            </a:r>
            <a:r>
              <a:rPr lang="en-IN" dirty="0"/>
              <a:t> and SI </a:t>
            </a:r>
            <a:r>
              <a:rPr lang="en-IN" dirty="0" err="1"/>
              <a:t>Ramdesai</a:t>
            </a:r>
            <a:r>
              <a:rPr lang="en-IN" dirty="0"/>
              <a:t>. Their conduct during the riots was extremely communal. They refused to record complaints in which Hindus were the accused and harassed and ill-treated Muslims. Their conduct indicated attempt to shield miscreants belonging to the </a:t>
            </a:r>
            <a:r>
              <a:rPr lang="en-IN" dirty="0" err="1"/>
              <a:t>Shiv</a:t>
            </a:r>
            <a:r>
              <a:rPr lang="en-IN" dirty="0"/>
              <a:t> </a:t>
            </a:r>
            <a:r>
              <a:rPr lang="en-IN" dirty="0" err="1"/>
              <a:t>Sena</a:t>
            </a:r>
            <a:r>
              <a:rPr lang="en-IN" dirty="0"/>
              <a:t> (CR No. 591 of 1992). The government should also institute an impartial inquiry into the cold-blooded murder of one young boy, </a:t>
            </a:r>
            <a:r>
              <a:rPr lang="en-IN" dirty="0" err="1"/>
              <a:t>Shahnawaz</a:t>
            </a:r>
            <a:r>
              <a:rPr lang="en-IN" dirty="0"/>
              <a:t> </a:t>
            </a:r>
            <a:r>
              <a:rPr lang="en-IN" dirty="0" err="1"/>
              <a:t>Hassanmiya</a:t>
            </a:r>
            <a:r>
              <a:rPr lang="en-IN" dirty="0"/>
              <a:t> </a:t>
            </a:r>
            <a:r>
              <a:rPr lang="en-IN" dirty="0" err="1"/>
              <a:t>Wagle</a:t>
            </a:r>
            <a:r>
              <a:rPr lang="en-IN" dirty="0"/>
              <a:t>. The inquiry conducted by deputy commissioner of police </a:t>
            </a:r>
            <a:r>
              <a:rPr lang="en-IN" dirty="0" err="1"/>
              <a:t>Surinder</a:t>
            </a:r>
            <a:r>
              <a:rPr lang="en-IN" dirty="0"/>
              <a:t> Kumar is just an eyewash.</a:t>
            </a:r>
          </a:p>
          <a:p>
            <a:endParaRPr lang="en-IN" b="1" i="1" dirty="0" smtClean="0"/>
          </a:p>
          <a:p>
            <a:r>
              <a:rPr lang="en-IN" b="1" i="1" dirty="0" smtClean="0"/>
              <a:t>RTI findings</a:t>
            </a:r>
            <a:r>
              <a:rPr lang="en-IN" i="1" dirty="0" smtClean="0"/>
              <a:t>:</a:t>
            </a:r>
            <a:r>
              <a:rPr lang="en-IN" dirty="0" smtClean="0"/>
              <a:t> One trial, against PI </a:t>
            </a:r>
            <a:r>
              <a:rPr lang="en-IN" dirty="0" err="1" smtClean="0"/>
              <a:t>Wahule</a:t>
            </a:r>
            <a:r>
              <a:rPr lang="en-IN" dirty="0" smtClean="0"/>
              <a:t>, is pending. The other policemen have been exonerated without trial. There has been no fresh inquiry into the murder of the young boy, </a:t>
            </a:r>
            <a:r>
              <a:rPr lang="en-IN" dirty="0" err="1" smtClean="0"/>
              <a:t>Shahnawaz</a:t>
            </a:r>
            <a:r>
              <a:rPr lang="en-IN" dirty="0" smtClean="0"/>
              <a:t> </a:t>
            </a:r>
            <a:r>
              <a:rPr lang="en-IN" dirty="0" err="1" smtClean="0"/>
              <a:t>Wagle</a:t>
            </a:r>
            <a:r>
              <a:rPr lang="en-IN" dirty="0" smtClean="0"/>
              <a:t>, as directed by the commission.</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Guilty Policemen Unpunished</a:t>
            </a:r>
            <a:endParaRPr lang="en-IN" dirty="0"/>
          </a:p>
        </p:txBody>
      </p:sp>
      <p:sp>
        <p:nvSpPr>
          <p:cNvPr id="3" name="Text Placeholder 2"/>
          <p:cNvSpPr>
            <a:spLocks noGrp="1"/>
          </p:cNvSpPr>
          <p:nvPr>
            <p:ph type="body" idx="1"/>
          </p:nvPr>
        </p:nvSpPr>
        <p:spPr/>
        <p:txBody>
          <a:bodyPr>
            <a:noAutofit/>
          </a:bodyPr>
          <a:lstStyle/>
          <a:p>
            <a:pPr lvl="8"/>
            <a:r>
              <a:rPr lang="en-US" sz="2000" dirty="0" smtClean="0"/>
              <a:t>			</a:t>
            </a:r>
            <a:r>
              <a:rPr lang="en-US" sz="2000" b="1" dirty="0" err="1" smtClean="0"/>
              <a:t>Dongri</a:t>
            </a:r>
            <a:endParaRPr lang="en-US" sz="2000" b="1" dirty="0" smtClean="0"/>
          </a:p>
          <a:p>
            <a:pPr lvl="8"/>
            <a:r>
              <a:rPr lang="en-US" sz="2000" b="1" dirty="0" smtClean="0"/>
              <a:t>			</a:t>
            </a:r>
            <a:r>
              <a:rPr lang="en-US" sz="2000" b="1" dirty="0" err="1" smtClean="0"/>
              <a:t>Mahim</a:t>
            </a:r>
            <a:endParaRPr lang="en-IN" sz="2000" b="1" dirty="0"/>
          </a:p>
        </p:txBody>
      </p:sp>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Dongri:</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Joint commissioner of police RD Tyagi, assistant police inspector Deshmukh and police inspector Lahane of the Special Operations Squad are guilty of excessive and unnecessary firing resulting in the death of nine Muslims in the Suleiman Bakery incident (CR No. 46 of 1993).</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RTI findings:</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RD Tyagi was discharged on April 16, 2003 but the state of Maharashtra has not appealed the decision. In October 1995, under the SS-BJP regime, Tyagi was elevated to the post of commissioner of police, Mumbai. He has the unique distinction of attempting to destroy the </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mohalla</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peace committees. After retirement he even openly stated that he was a loyal Shiv Sainik!!)</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E) </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Mahim:</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Police constable Sanjay Laxman Gawade was openly indulging in riots and violent activities while carrying a naked sword along with Shiv Sena activist Milind Vaidya. Though the constable was placed under suspension and the sanction of the government was sought for his prosecution, the sanction has not yet been granted. The commission recommends that such sanction should be granted.</a:t>
            </a:r>
            <a:endParaRPr kumimoji="0" lang="en-US" sz="9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sz="9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RTI findings:</a:t>
            </a:r>
            <a:r>
              <a:rPr kumimoji="0" lang="en-U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This is the only case where an accused policeman was dismissed from service, on August 20, 2003.</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Dongri:</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Joint commissioner of police RD Tyagi, assistant police inspector Deshmukh and police inspector Lahane of the Special Operations Squad are guilty of excessive and unnecessary firing resulting in the death of nine Muslims in the Suleiman Bakery incident (CR No. 46 of 1993).</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RTI findings:</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RD Tyagi was discharged on April 16, 2003 but the state of Maharashtra has not appealed the decision. In October 1995, under the SS-BJP regime, Tyagi was elevated to the post of commissioner of police, Mumbai. He has the unique distinction of attempting to destroy the </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mohalla</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peace committees. After retirement he even openly stated that he was a loyal Shiv Sainik!!)</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E) </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Mahim:</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Police constable Sanjay Laxman Gawade was openly indulging in riots and violent activities while carrying a naked sword along with Shiv Sena activist Milind Vaidya. Though the constable was placed under suspension and the sanction of the government was sought for his prosecution, the sanction has not yet been granted. The commission recommends that such sanction should be granted.</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t>
            </a:r>
            <a:r>
              <a:rPr kumimoji="0" lang="en-US" sz="900" b="0" i="1"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RTI findings:</a:t>
            </a:r>
            <a:r>
              <a:rPr kumimoji="0" lang="en-US" sz="9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This is the only case where an accused policeman was dismissed from service, on August 20, 2003.)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Box 11"/>
          <p:cNvSpPr txBox="1"/>
          <p:nvPr/>
        </p:nvSpPr>
        <p:spPr>
          <a:xfrm>
            <a:off x="285720" y="2786058"/>
            <a:ext cx="8501122" cy="4370427"/>
          </a:xfrm>
          <a:prstGeom prst="rect">
            <a:avLst/>
          </a:prstGeom>
          <a:noFill/>
        </p:spPr>
        <p:txBody>
          <a:bodyPr wrap="square" rtlCol="0">
            <a:spAutoFit/>
          </a:bodyPr>
          <a:lstStyle/>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sz="1600" i="1" dirty="0" err="1" smtClean="0"/>
              <a:t>Dongri</a:t>
            </a:r>
            <a:r>
              <a:rPr lang="en-IN" sz="1600" i="1" dirty="0"/>
              <a:t>:</a:t>
            </a:r>
            <a:r>
              <a:rPr lang="en-IN" sz="1600" dirty="0"/>
              <a:t> Joint commissioner of police RD </a:t>
            </a:r>
            <a:r>
              <a:rPr lang="en-IN" sz="1600" dirty="0" err="1"/>
              <a:t>Tyagi</a:t>
            </a:r>
            <a:r>
              <a:rPr lang="en-IN" sz="1600" dirty="0"/>
              <a:t>, assistant police inspector </a:t>
            </a:r>
            <a:r>
              <a:rPr lang="en-IN" sz="1600" dirty="0" err="1"/>
              <a:t>Deshmukh</a:t>
            </a:r>
            <a:r>
              <a:rPr lang="en-IN" sz="1600" dirty="0"/>
              <a:t> and police inspector </a:t>
            </a:r>
            <a:r>
              <a:rPr lang="en-IN" sz="1600" dirty="0" err="1"/>
              <a:t>Lahane</a:t>
            </a:r>
            <a:r>
              <a:rPr lang="en-IN" sz="1600" dirty="0"/>
              <a:t> of the Special Operations Squad are guilty of excessive and unnecessary firing resulting in the death of nine Muslims in the Suleiman Bakery incident (CR No. 46 of 1993).</a:t>
            </a:r>
          </a:p>
          <a:p>
            <a:r>
              <a:rPr lang="en-IN" sz="1600" b="1" i="1" dirty="0" smtClean="0"/>
              <a:t>RTI </a:t>
            </a:r>
            <a:r>
              <a:rPr lang="en-IN" sz="1600" b="1" i="1" dirty="0"/>
              <a:t>findings</a:t>
            </a:r>
            <a:r>
              <a:rPr lang="en-IN" sz="1600" i="1" dirty="0"/>
              <a:t>:</a:t>
            </a:r>
            <a:r>
              <a:rPr lang="en-IN" sz="1600" dirty="0"/>
              <a:t> RD </a:t>
            </a:r>
            <a:r>
              <a:rPr lang="en-IN" sz="1600" dirty="0" err="1"/>
              <a:t>Tyagi</a:t>
            </a:r>
            <a:r>
              <a:rPr lang="en-IN" sz="1600" dirty="0"/>
              <a:t> was discharged on April 16, </a:t>
            </a:r>
            <a:r>
              <a:rPr lang="en-IN" sz="1600" dirty="0" smtClean="0"/>
              <a:t>2003, state did not appeal the decision; sole witness </a:t>
            </a:r>
            <a:r>
              <a:rPr lang="en-IN" sz="1600" dirty="0" err="1" smtClean="0"/>
              <a:t>Maulana</a:t>
            </a:r>
            <a:r>
              <a:rPr lang="en-IN" sz="1600" dirty="0" smtClean="0"/>
              <a:t> ___appealed in the Supreme Court that shockingly discharged </a:t>
            </a:r>
            <a:r>
              <a:rPr lang="en-IN" sz="1600" dirty="0" err="1" smtClean="0"/>
              <a:t>Tyagi</a:t>
            </a:r>
            <a:r>
              <a:rPr lang="en-IN" sz="1600" dirty="0"/>
              <a:t> </a:t>
            </a:r>
            <a:r>
              <a:rPr lang="en-IN" sz="1600" dirty="0" smtClean="0"/>
              <a:t>in 2007. In  October </a:t>
            </a:r>
            <a:r>
              <a:rPr lang="en-IN" sz="1600" dirty="0"/>
              <a:t>1995, under the SS-BJP regime, </a:t>
            </a:r>
            <a:r>
              <a:rPr lang="en-IN" sz="1600" dirty="0" err="1"/>
              <a:t>Tyagi</a:t>
            </a:r>
            <a:r>
              <a:rPr lang="en-IN" sz="1600" dirty="0"/>
              <a:t> was elevated to the post of commissioner of police, </a:t>
            </a:r>
            <a:r>
              <a:rPr lang="en-IN" sz="1600" dirty="0" smtClean="0"/>
              <a:t>Mumbai</a:t>
            </a:r>
          </a:p>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sz="1600" i="1" dirty="0" err="1" smtClean="0"/>
              <a:t>Mahim</a:t>
            </a:r>
            <a:r>
              <a:rPr lang="en-IN" sz="1600" i="1" dirty="0"/>
              <a:t>:</a:t>
            </a:r>
            <a:r>
              <a:rPr lang="en-IN" sz="1600" dirty="0"/>
              <a:t> Police constable Sanjay </a:t>
            </a:r>
            <a:r>
              <a:rPr lang="en-IN" sz="1600" dirty="0" err="1"/>
              <a:t>Laxman</a:t>
            </a:r>
            <a:r>
              <a:rPr lang="en-IN" sz="1600" dirty="0"/>
              <a:t> </a:t>
            </a:r>
            <a:r>
              <a:rPr lang="en-IN" sz="1600" dirty="0" err="1"/>
              <a:t>Gawade</a:t>
            </a:r>
            <a:r>
              <a:rPr lang="en-IN" sz="1600" dirty="0"/>
              <a:t> was openly indulging in riots and violent activities while carrying a naked sword along with </a:t>
            </a:r>
            <a:r>
              <a:rPr lang="en-IN" sz="1600" dirty="0" err="1"/>
              <a:t>Shiv</a:t>
            </a:r>
            <a:r>
              <a:rPr lang="en-IN" sz="1600" dirty="0"/>
              <a:t> </a:t>
            </a:r>
            <a:r>
              <a:rPr lang="en-IN" sz="1600" dirty="0" err="1"/>
              <a:t>Sena</a:t>
            </a:r>
            <a:r>
              <a:rPr lang="en-IN" sz="1600" dirty="0"/>
              <a:t> activist </a:t>
            </a:r>
            <a:r>
              <a:rPr lang="en-IN" sz="1600" dirty="0" err="1"/>
              <a:t>Milind</a:t>
            </a:r>
            <a:r>
              <a:rPr lang="en-IN" sz="1600" dirty="0"/>
              <a:t> </a:t>
            </a:r>
            <a:r>
              <a:rPr lang="en-IN" sz="1600" dirty="0" err="1"/>
              <a:t>Vaidya</a:t>
            </a:r>
            <a:r>
              <a:rPr lang="en-IN" sz="1600" dirty="0"/>
              <a:t>. Though the constable was placed under suspension and the sanction of the government was sought for his prosecution, the sanction has not yet been granted. The commission recommends that such sanction should be granted.</a:t>
            </a:r>
          </a:p>
          <a:p>
            <a:r>
              <a:rPr lang="en-IN" sz="1600" b="1" i="1" dirty="0" smtClean="0"/>
              <a:t>RTI </a:t>
            </a:r>
            <a:r>
              <a:rPr lang="en-IN" sz="1600" b="1" i="1" dirty="0"/>
              <a:t>findings</a:t>
            </a:r>
            <a:r>
              <a:rPr lang="en-IN" sz="1600" i="1" dirty="0"/>
              <a:t>:</a:t>
            </a:r>
            <a:r>
              <a:rPr lang="en-IN" sz="1600" dirty="0"/>
              <a:t> This is the only case where an accused policeman was dismissed from service, on August 20, 2003</a:t>
            </a:r>
            <a:r>
              <a:rPr lang="en-IN" sz="1600" dirty="0" smtClean="0"/>
              <a:t>.</a:t>
            </a:r>
            <a:endParaRPr lang="en-IN" sz="1600"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Guilty Policemen Unpunished</a:t>
            </a:r>
            <a:endParaRPr lang="en-IN" dirty="0"/>
          </a:p>
        </p:txBody>
      </p:sp>
      <p:sp>
        <p:nvSpPr>
          <p:cNvPr id="3" name="Text Placeholder 2"/>
          <p:cNvSpPr>
            <a:spLocks noGrp="1"/>
          </p:cNvSpPr>
          <p:nvPr>
            <p:ph type="body" idx="1"/>
          </p:nvPr>
        </p:nvSpPr>
        <p:spPr/>
        <p:txBody>
          <a:bodyPr>
            <a:noAutofit/>
          </a:bodyPr>
          <a:lstStyle/>
          <a:p>
            <a:pPr lvl="8"/>
            <a:r>
              <a:rPr lang="en-US" sz="2000" dirty="0" smtClean="0"/>
              <a:t>			</a:t>
            </a:r>
            <a:r>
              <a:rPr lang="en-US" sz="2000" b="1" dirty="0" smtClean="0"/>
              <a:t>LT </a:t>
            </a:r>
            <a:r>
              <a:rPr lang="en-US" sz="2000" b="1" dirty="0" err="1" smtClean="0"/>
              <a:t>Marg</a:t>
            </a:r>
            <a:endParaRPr lang="en-US" sz="2000" b="1" dirty="0" smtClean="0"/>
          </a:p>
          <a:p>
            <a:pPr lvl="8"/>
            <a:r>
              <a:rPr lang="en-US" sz="2000" b="1" dirty="0" smtClean="0"/>
              <a:t>			MRA </a:t>
            </a:r>
            <a:r>
              <a:rPr lang="en-US" sz="2000" b="1" dirty="0" err="1" smtClean="0"/>
              <a:t>Marg</a:t>
            </a:r>
            <a:endParaRPr lang="en-IN" sz="2000" b="1" dirty="0"/>
          </a:p>
        </p:txBody>
      </p:sp>
      <p:sp>
        <p:nvSpPr>
          <p:cNvPr id="5" name="TextBox 4"/>
          <p:cNvSpPr txBox="1"/>
          <p:nvPr/>
        </p:nvSpPr>
        <p:spPr>
          <a:xfrm>
            <a:off x="214282" y="3000372"/>
            <a:ext cx="184731" cy="369332"/>
          </a:xfrm>
          <a:prstGeom prst="rect">
            <a:avLst/>
          </a:prstGeom>
          <a:noFill/>
        </p:spPr>
        <p:txBody>
          <a:bodyPr wrap="none" rtlCol="0">
            <a:spAutoFit/>
          </a:bodyPr>
          <a:lstStyle/>
          <a:p>
            <a:endParaRPr lang="en-IN" dirty="0"/>
          </a:p>
        </p:txBody>
      </p:sp>
      <p:sp>
        <p:nvSpPr>
          <p:cNvPr id="11" name="TextBox 10"/>
          <p:cNvSpPr txBox="1"/>
          <p:nvPr/>
        </p:nvSpPr>
        <p:spPr>
          <a:xfrm>
            <a:off x="785786" y="2928934"/>
            <a:ext cx="184731" cy="369332"/>
          </a:xfrm>
          <a:prstGeom prst="rect">
            <a:avLst/>
          </a:prstGeom>
          <a:noFill/>
        </p:spPr>
        <p:txBody>
          <a:bodyPr wrap="none" rtlCol="0">
            <a:spAutoFit/>
          </a:bodyPr>
          <a:lstStyle/>
          <a:p>
            <a:endParaRPr lang="en-IN" dirty="0"/>
          </a:p>
        </p:txBody>
      </p:sp>
      <p:sp>
        <p:nvSpPr>
          <p:cNvPr id="25" name="TextBox 24"/>
          <p:cNvSpPr txBox="1"/>
          <p:nvPr/>
        </p:nvSpPr>
        <p:spPr>
          <a:xfrm>
            <a:off x="214282" y="2786058"/>
            <a:ext cx="8929718" cy="4801314"/>
          </a:xfrm>
          <a:prstGeom prst="rect">
            <a:avLst/>
          </a:prstGeom>
          <a:noFill/>
        </p:spPr>
        <p:txBody>
          <a:bodyPr wrap="square" rtlCol="0">
            <a:spAutoFit/>
          </a:bodyPr>
          <a:lstStyle/>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i="1" dirty="0" smtClean="0"/>
              <a:t>LT </a:t>
            </a:r>
            <a:r>
              <a:rPr lang="en-IN" i="1" dirty="0" err="1" smtClean="0"/>
              <a:t>Marg</a:t>
            </a:r>
            <a:r>
              <a:rPr lang="en-IN" i="1" dirty="0" smtClean="0"/>
              <a:t>:</a:t>
            </a:r>
            <a:r>
              <a:rPr lang="en-IN" dirty="0" smtClean="0"/>
              <a:t> Assistant police inspector </a:t>
            </a:r>
            <a:r>
              <a:rPr lang="en-IN" dirty="0" err="1" smtClean="0"/>
              <a:t>Kamath</a:t>
            </a:r>
            <a:r>
              <a:rPr lang="en-IN" dirty="0" smtClean="0"/>
              <a:t>, for utter dereliction of duty by not acting against the miscreants in the Diamond Jubilee Compound incident (CR No. 25 of 1993).</a:t>
            </a:r>
          </a:p>
          <a:p>
            <a:r>
              <a:rPr lang="en-IN" b="1" i="1" dirty="0" smtClean="0"/>
              <a:t>RTI findings</a:t>
            </a:r>
            <a:r>
              <a:rPr lang="en-IN" i="1" dirty="0" smtClean="0"/>
              <a:t>:</a:t>
            </a:r>
            <a:r>
              <a:rPr lang="en-IN" b="1" dirty="0" smtClean="0"/>
              <a:t> </a:t>
            </a:r>
            <a:r>
              <a:rPr lang="en-IN" dirty="0" smtClean="0"/>
              <a:t>API </a:t>
            </a:r>
            <a:r>
              <a:rPr lang="en-IN" dirty="0" err="1" smtClean="0"/>
              <a:t>Kamath’s</a:t>
            </a:r>
            <a:r>
              <a:rPr lang="en-IN" dirty="0" smtClean="0"/>
              <a:t> increments were stopped for some months. There was no prosecution.</a:t>
            </a:r>
          </a:p>
          <a:p>
            <a:endParaRPr lang="en-IN" dirty="0"/>
          </a:p>
          <a:p>
            <a:r>
              <a:rPr lang="en-US" b="1" dirty="0" err="1" smtClean="0">
                <a:solidFill>
                  <a:srgbClr val="FFFF00"/>
                </a:solidFill>
              </a:rPr>
              <a:t>Srikrishna</a:t>
            </a:r>
            <a:r>
              <a:rPr lang="en-US" b="1" dirty="0" smtClean="0">
                <a:solidFill>
                  <a:srgbClr val="FFFF00"/>
                </a:solidFill>
              </a:rPr>
              <a:t> Commission Report</a:t>
            </a:r>
            <a:endParaRPr lang="en-IN" b="1" dirty="0" smtClean="0">
              <a:solidFill>
                <a:srgbClr val="FFFF00"/>
              </a:solidFill>
            </a:endParaRPr>
          </a:p>
          <a:p>
            <a:r>
              <a:rPr lang="en-IN" dirty="0" smtClean="0"/>
              <a:t> </a:t>
            </a:r>
            <a:r>
              <a:rPr lang="en-IN" i="1" dirty="0" smtClean="0"/>
              <a:t>MRA </a:t>
            </a:r>
            <a:r>
              <a:rPr lang="en-IN" i="1" dirty="0" err="1" smtClean="0"/>
              <a:t>Marg</a:t>
            </a:r>
            <a:r>
              <a:rPr lang="en-IN" i="1" dirty="0" smtClean="0"/>
              <a:t>:</a:t>
            </a:r>
            <a:r>
              <a:rPr lang="en-IN" dirty="0" smtClean="0"/>
              <a:t> PC-24242 </a:t>
            </a:r>
            <a:r>
              <a:rPr lang="en-IN" dirty="0" err="1" smtClean="0"/>
              <a:t>Vidyadhar</a:t>
            </a:r>
            <a:r>
              <a:rPr lang="en-IN" dirty="0" smtClean="0"/>
              <a:t> </a:t>
            </a:r>
            <a:r>
              <a:rPr lang="en-IN" dirty="0" err="1" smtClean="0"/>
              <a:t>Raghunath</a:t>
            </a:r>
            <a:r>
              <a:rPr lang="en-IN" dirty="0" smtClean="0"/>
              <a:t> </a:t>
            </a:r>
            <a:r>
              <a:rPr lang="en-IN" dirty="0" err="1" smtClean="0"/>
              <a:t>Shelar</a:t>
            </a:r>
            <a:r>
              <a:rPr lang="en-IN" dirty="0" smtClean="0"/>
              <a:t>, police inspector </a:t>
            </a:r>
            <a:r>
              <a:rPr lang="en-IN" dirty="0" err="1" smtClean="0"/>
              <a:t>Salvi</a:t>
            </a:r>
            <a:r>
              <a:rPr lang="en-IN" dirty="0" smtClean="0"/>
              <a:t>, police </a:t>
            </a:r>
            <a:r>
              <a:rPr lang="en-IN" dirty="0" err="1" smtClean="0"/>
              <a:t>subinspector</a:t>
            </a:r>
            <a:r>
              <a:rPr lang="en-IN" b="1" dirty="0" smtClean="0"/>
              <a:t> </a:t>
            </a:r>
            <a:r>
              <a:rPr lang="en-IN" dirty="0" smtClean="0"/>
              <a:t>(PSI) More. </a:t>
            </a:r>
            <a:r>
              <a:rPr lang="en-IN" dirty="0" err="1" smtClean="0"/>
              <a:t>Babu</a:t>
            </a:r>
            <a:r>
              <a:rPr lang="en-IN" dirty="0" smtClean="0"/>
              <a:t> Abdul </a:t>
            </a:r>
            <a:r>
              <a:rPr lang="en-IN" dirty="0" err="1" smtClean="0"/>
              <a:t>Shaikh</a:t>
            </a:r>
            <a:r>
              <a:rPr lang="en-IN" dirty="0" smtClean="0"/>
              <a:t> had been taken into custody by them. But because of their conduct he was attacked and murdered by Hindu miscreants (CR No. 579 of 1992). Though the accused, all active </a:t>
            </a:r>
            <a:r>
              <a:rPr lang="en-IN" dirty="0" err="1" smtClean="0"/>
              <a:t>Shiv</a:t>
            </a:r>
            <a:r>
              <a:rPr lang="en-IN" dirty="0" smtClean="0"/>
              <a:t> </a:t>
            </a:r>
            <a:r>
              <a:rPr lang="en-IN" dirty="0" err="1" smtClean="0"/>
              <a:t>Sainiks</a:t>
            </a:r>
            <a:r>
              <a:rPr lang="en-IN" dirty="0" smtClean="0"/>
              <a:t>, have been arrested, the conduct of the police personnel is not beyond reproof.</a:t>
            </a:r>
          </a:p>
          <a:p>
            <a:r>
              <a:rPr lang="en-IN" b="1" i="1" dirty="0" smtClean="0"/>
              <a:t>RTI Findings:</a:t>
            </a:r>
            <a:r>
              <a:rPr lang="en-IN" dirty="0" smtClean="0"/>
              <a:t> PC </a:t>
            </a:r>
            <a:r>
              <a:rPr lang="en-IN" dirty="0" err="1" smtClean="0"/>
              <a:t>Shelar</a:t>
            </a:r>
            <a:r>
              <a:rPr lang="en-IN" dirty="0" smtClean="0"/>
              <a:t> was kept on minimum pay scale for a year; no action was taken against PI </a:t>
            </a:r>
            <a:r>
              <a:rPr lang="en-IN" dirty="0" err="1" smtClean="0"/>
              <a:t>Salvi</a:t>
            </a:r>
            <a:r>
              <a:rPr lang="en-IN" dirty="0" smtClean="0"/>
              <a:t>.</a:t>
            </a:r>
          </a:p>
          <a:p>
            <a:r>
              <a:rPr lang="en-IN" dirty="0" smtClean="0"/>
              <a:t> </a:t>
            </a:r>
          </a:p>
          <a:p>
            <a:r>
              <a:rPr lang="en-IN" dirty="0" smtClean="0"/>
              <a:t> </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67</TotalTime>
  <Words>386</Words>
  <Application>Microsoft Office PowerPoint</Application>
  <PresentationFormat>On-screen Show (4:3)</PresentationFormat>
  <Paragraphs>93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Discriminatory Justice                            Teesta Setalvad</vt:lpstr>
      <vt:lpstr>Complicit  State</vt:lpstr>
      <vt:lpstr>Political Impunity</vt:lpstr>
      <vt:lpstr>No Justice for All</vt:lpstr>
      <vt:lpstr>No Justice for All</vt:lpstr>
      <vt:lpstr>Guilty Policemen Unpunished</vt:lpstr>
      <vt:lpstr>Guilty Policemen Unpunished</vt:lpstr>
      <vt:lpstr>Guilty Policemen Unpunished</vt:lpstr>
      <vt:lpstr>Guilty Policemen Unpunished</vt:lpstr>
      <vt:lpstr>Guilty Policemen Unpunished</vt:lpstr>
      <vt:lpstr>Guilty Policemen Unpunished</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Discriminatory Justice</dc:title>
  <dc:creator>comp1</dc:creator>
  <cp:lastModifiedBy>Irfan</cp:lastModifiedBy>
  <cp:revision>13</cp:revision>
  <dcterms:created xsi:type="dcterms:W3CDTF">2013-01-01T06:00:56Z</dcterms:created>
  <dcterms:modified xsi:type="dcterms:W3CDTF">2013-01-14T07:48:02Z</dcterms:modified>
</cp:coreProperties>
</file>